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Amatic SC"/>
      <p:regular r:id="rId46"/>
      <p:bold r:id="rId47"/>
    </p:embeddedFont>
    <p:embeddedFont>
      <p:font typeface="Nunito"/>
      <p:regular r:id="rId48"/>
      <p:bold r:id="rId49"/>
      <p:italic r:id="rId50"/>
      <p:boldItalic r:id="rId51"/>
    </p:embeddedFont>
    <p:embeddedFont>
      <p:font typeface="Source Code Pro"/>
      <p:regular r:id="rId52"/>
      <p:bold r:id="rId53"/>
      <p:italic r:id="rId54"/>
      <p:boldItalic r:id="rId55"/>
    </p:embeddedFont>
    <p:embeddedFont>
      <p:font typeface="Indie Flower"/>
      <p:regular r:id="rId56"/>
    </p:embeddedFont>
    <p:embeddedFont>
      <p:font typeface="Oswald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F3F5BB-C46D-497E-9F54-CA48592DAC8A}">
  <a:tblStyle styleId="{74F3F5BB-C46D-497E-9F54-CA48592DAC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AmaticSC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font" Target="fonts/AmaticSC-bold.fntdata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SourceCodePro-bold.fntdata"/><Relationship Id="rId52" Type="http://schemas.openxmlformats.org/officeDocument/2006/relationships/font" Target="fonts/SourceCodePro-regular.fntdata"/><Relationship Id="rId11" Type="http://schemas.openxmlformats.org/officeDocument/2006/relationships/slide" Target="slides/slide5.xml"/><Relationship Id="rId55" Type="http://schemas.openxmlformats.org/officeDocument/2006/relationships/font" Target="fonts/SourceCodePro-boldItalic.fntdata"/><Relationship Id="rId10" Type="http://schemas.openxmlformats.org/officeDocument/2006/relationships/slide" Target="slides/slide4.xml"/><Relationship Id="rId54" Type="http://schemas.openxmlformats.org/officeDocument/2006/relationships/font" Target="fonts/SourceCodePro-italic.fntdata"/><Relationship Id="rId13" Type="http://schemas.openxmlformats.org/officeDocument/2006/relationships/slide" Target="slides/slide7.xml"/><Relationship Id="rId57" Type="http://schemas.openxmlformats.org/officeDocument/2006/relationships/font" Target="fonts/Oswald-regular.fntdata"/><Relationship Id="rId12" Type="http://schemas.openxmlformats.org/officeDocument/2006/relationships/slide" Target="slides/slide6.xml"/><Relationship Id="rId56" Type="http://schemas.openxmlformats.org/officeDocument/2006/relationships/font" Target="fonts/IndieFlower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Oswa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ec38535b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ec38535b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ec38535b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ec38535b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ec38535b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ec38535b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ec38535b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ec38535b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c38535b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c38535b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ec38535b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ec38535b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ec38535b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ec38535b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ec38535b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ec38535b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ec38535b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ec38535b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6f73e1a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6f73e1a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dac27238e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dac27238e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ec38535b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ec38535b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ec38535b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ec38535b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dac27238e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dac27238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ac27238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ac27238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ec38535b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ec38535b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ec38535b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ec38535b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ec38535b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ec38535b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ec38535b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ec38535b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ec38535b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ec38535b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ec38535b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ec38535b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ec38535b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ec38535b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ec38535b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ec38535b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9b0bdf0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9b0bdf0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9b0bdf05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9b0bdf05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0a9f40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0a9f40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5cc7a7c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5cc7a7c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0af952d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0af952d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0a9f40f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0a9f40f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ec38535b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ec38535b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c70446f2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c70446f2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c70446f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c70446f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ec38535b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ec38535b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ec38535b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ec38535b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ec38535b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ec38535b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ec38535b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ec38535b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ec38535b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ec38535b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c38535b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c38535b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youtu.be/pa3vYDVdSwc" TargetMode="External"/><Relationship Id="rId4" Type="http://schemas.openxmlformats.org/officeDocument/2006/relationships/hyperlink" Target="https://quizlet.com/145534876/spanish-numbers-30-100-flash-card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youtu.be/0ZBiiiMhIGU?t=17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outu.be/wUav5g68Wgc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34275"/>
            <a:ext cx="85206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222">
                <a:solidFill>
                  <a:srgbClr val="CC0000"/>
                </a:solidFill>
              </a:rPr>
              <a:t>¿Dónde vives tú?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 rot="-5400000">
            <a:off x="-641725" y="1760675"/>
            <a:ext cx="21054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3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15">
                <a:latin typeface="Amatic SC"/>
                <a:ea typeface="Amatic SC"/>
                <a:cs typeface="Amatic SC"/>
                <a:sym typeface="Amatic SC"/>
              </a:rPr>
              <a:t>7 Span (week 7)</a:t>
            </a:r>
            <a:endParaRPr sz="2715"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17184" l="0" r="0" t="0"/>
          <a:stretch/>
        </p:blipFill>
        <p:spPr>
          <a:xfrm>
            <a:off x="1376525" y="1289250"/>
            <a:ext cx="6390949" cy="385425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559800" y="4606325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517975" y="192525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142400" y="373400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7077925" y="373400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396475" y="449700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396475" y="138980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0100" y="212305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826075" y="2893125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90250" y="526350"/>
            <a:ext cx="725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highlight>
                  <a:srgbClr val="F3F3F3"/>
                </a:highlight>
              </a:rPr>
              <a:t>Actividad 3 :</a:t>
            </a:r>
            <a:endParaRPr>
              <a:solidFill>
                <a:srgbClr val="FF00FF"/>
              </a:solidFill>
              <a:highlight>
                <a:srgbClr val="F3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Answer the following questions using the pictures provided. Make sure you use the correct form of the verb </a:t>
            </a:r>
            <a:r>
              <a:rPr i="1" lang="en" sz="5000">
                <a:solidFill>
                  <a:srgbClr val="FF00FF"/>
                </a:solidFill>
                <a:highlight>
                  <a:srgbClr val="EFEFEF"/>
                </a:highlight>
              </a:rPr>
              <a:t>vivir.</a:t>
            </a:r>
            <a:endParaRPr i="1" sz="5000">
              <a:solidFill>
                <a:srgbClr val="FF00FF"/>
              </a:solidFill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¿Dónde vive Patricia? </a:t>
            </a:r>
            <a:endParaRPr/>
          </a:p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Patricia vive en...</a:t>
            </a:r>
            <a:endParaRPr b="1">
              <a:solidFill>
                <a:srgbClr val="9900FF"/>
              </a:solidFill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7625"/>
            <a:ext cx="4528499" cy="302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b="0" l="0" r="37671" t="0"/>
          <a:stretch/>
        </p:blipFill>
        <p:spPr>
          <a:xfrm>
            <a:off x="7686150" y="2791700"/>
            <a:ext cx="1414350" cy="16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¿Dónde viven Marcos y Ana? 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2613"/>
            <a:ext cx="4528502" cy="301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¿Dónde vivimos nosotras? 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7944" l="0" r="0" t="7274"/>
          <a:stretch/>
        </p:blipFill>
        <p:spPr>
          <a:xfrm>
            <a:off x="4572000" y="407550"/>
            <a:ext cx="4637725" cy="32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¿Vive él en las montañas? 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427050"/>
            <a:ext cx="4528495" cy="301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4">
            <a:alphaModFix/>
          </a:blip>
          <a:srcRect b="0" l="0" r="50303" t="0"/>
          <a:stretch/>
        </p:blipFill>
        <p:spPr>
          <a:xfrm>
            <a:off x="152400" y="2944100"/>
            <a:ext cx="1083125" cy="11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0" l="52118" r="0" t="0"/>
          <a:stretch/>
        </p:blipFill>
        <p:spPr>
          <a:xfrm>
            <a:off x="152397" y="3967009"/>
            <a:ext cx="1083125" cy="117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1396675" y="3196225"/>
            <a:ext cx="304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Sí, él vive…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No, </a:t>
            </a:r>
            <a:r>
              <a:rPr lang="en" sz="3000">
                <a:latin typeface="Nunito"/>
                <a:ea typeface="Nunito"/>
                <a:cs typeface="Nunito"/>
                <a:sym typeface="Nunito"/>
              </a:rPr>
              <a:t>él </a:t>
            </a:r>
            <a:r>
              <a:rPr lang="en" sz="3000">
                <a:latin typeface="Nunito"/>
                <a:ea typeface="Nunito"/>
                <a:cs typeface="Nunito"/>
                <a:sym typeface="Nunito"/>
              </a:rPr>
              <a:t>no vive...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¿Viven ellos en un piso? 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0" r="50303" t="0"/>
          <a:stretch/>
        </p:blipFill>
        <p:spPr>
          <a:xfrm>
            <a:off x="152400" y="2944100"/>
            <a:ext cx="1083125" cy="11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52118" r="0" t="0"/>
          <a:stretch/>
        </p:blipFill>
        <p:spPr>
          <a:xfrm>
            <a:off x="152397" y="3967009"/>
            <a:ext cx="1083125" cy="117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1396675" y="3196225"/>
            <a:ext cx="304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Sí, ellos...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No, ellos no...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325" y="0"/>
            <a:ext cx="3977124" cy="50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300" y="2672475"/>
            <a:ext cx="2880051" cy="23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¿Vive Ella cerca de la costa? 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0" l="0" r="50303" t="0"/>
          <a:stretch/>
        </p:blipFill>
        <p:spPr>
          <a:xfrm>
            <a:off x="152400" y="2944100"/>
            <a:ext cx="1083125" cy="11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52118" r="0" t="0"/>
          <a:stretch/>
        </p:blipFill>
        <p:spPr>
          <a:xfrm>
            <a:off x="152397" y="3967009"/>
            <a:ext cx="1083125" cy="117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1396675" y="3196225"/>
            <a:ext cx="304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Sí ...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No ...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76425"/>
            <a:ext cx="4572000" cy="304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 b="0" l="51372" r="23448" t="0"/>
          <a:stretch/>
        </p:blipFill>
        <p:spPr>
          <a:xfrm>
            <a:off x="6258150" y="1646050"/>
            <a:ext cx="600001" cy="197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tú?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¿Dónde vives?</a:t>
            </a:r>
            <a:endParaRPr/>
          </a:p>
        </p:txBody>
      </p:sp>
      <p:sp>
        <p:nvSpPr>
          <p:cNvPr id="181" name="Google Shape;181;p2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Yo vivo en…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(give two details)</a:t>
            </a:r>
            <a:endParaRPr b="1">
              <a:solidFill>
                <a:srgbClr val="9900FF"/>
              </a:solidFill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10383" l="14367" r="13508" t="19411"/>
          <a:stretch/>
        </p:blipFill>
        <p:spPr>
          <a:xfrm>
            <a:off x="4572000" y="853123"/>
            <a:ext cx="4572000" cy="3337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376025" y="322300"/>
            <a:ext cx="373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Source Code Pro"/>
                <a:ea typeface="Source Code Pro"/>
                <a:cs typeface="Source Code Pro"/>
                <a:sym typeface="Source Code Pro"/>
              </a:rPr>
              <a:t>¡VAMOS A HABLAR!</a:t>
            </a:r>
            <a:endParaRPr b="1" sz="2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</a:t>
            </a:r>
            <a:endParaRPr/>
          </a:p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Get ready for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 A VOCABULARY TEST</a:t>
            </a:r>
            <a:endParaRPr b="1" i="1">
              <a:solidFill>
                <a:srgbClr val="9900FF"/>
              </a:solidFill>
            </a:endParaRPr>
          </a:p>
        </p:txBody>
      </p:sp>
      <p:sp>
        <p:nvSpPr>
          <p:cNvPr id="190" name="Google Shape;190;p30"/>
          <p:cNvSpPr txBox="1"/>
          <p:nvPr>
            <p:ph idx="2" type="body"/>
          </p:nvPr>
        </p:nvSpPr>
        <p:spPr>
          <a:xfrm>
            <a:off x="4572000" y="724200"/>
            <a:ext cx="4452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Study all the vocabulary words seen so far in this lesson to get ready for it!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Actividad 4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a Practicar</a:t>
            </a:r>
            <a:endParaRPr/>
          </a:p>
        </p:txBody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Fill in the blanks with the appropriate form of the verb </a:t>
            </a:r>
            <a:r>
              <a:rPr b="1" i="1" lang="en">
                <a:solidFill>
                  <a:srgbClr val="9900FF"/>
                </a:solidFill>
              </a:rPr>
              <a:t>vivir.</a:t>
            </a:r>
            <a:endParaRPr b="1" i="1">
              <a:solidFill>
                <a:srgbClr val="9900FF"/>
              </a:solidFill>
            </a:endParaRPr>
          </a:p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4572000" y="724200"/>
            <a:ext cx="4452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 no ___ en una casa.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Francisco ___ en Ocho Rios.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¿ ___ tú en la ciudad?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Ustedes___ en las montañas lejos de la ciudad.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¿Dónde ___ Sara y Paula?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Nosotros ___ cerca de un pueblo pequeño.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By the end of the topic, students should have mastered: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Asking others for their address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Asking general questions about where others live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Giving their full address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Giving details about where they live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Conjugation of the verb ‘vivir’ in the present tense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Interrogative pronouns (Cuál, Qué, Por qué, Cuántos/as, Cómo, Dónde)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deberes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(Homework)</a:t>
            </a:r>
            <a:endParaRPr/>
          </a:p>
        </p:txBody>
      </p:sp>
      <p:sp>
        <p:nvSpPr>
          <p:cNvPr id="203" name="Google Shape;203;p32"/>
          <p:cNvSpPr txBox="1"/>
          <p:nvPr>
            <p:ph idx="1" type="subTitle"/>
          </p:nvPr>
        </p:nvSpPr>
        <p:spPr>
          <a:xfrm>
            <a:off x="265500" y="3129075"/>
            <a:ext cx="4045200" cy="10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https://youtu.be/pa3vYDVdSwc</a:t>
            </a:r>
            <a:r>
              <a:rPr b="1" lang="en"/>
              <a:t> </a:t>
            </a:r>
            <a:endParaRPr b="1"/>
          </a:p>
        </p:txBody>
      </p:sp>
      <p:sp>
        <p:nvSpPr>
          <p:cNvPr id="204" name="Google Shape;204;p32"/>
          <p:cNvSpPr txBox="1"/>
          <p:nvPr>
            <p:ph idx="2" type="body"/>
          </p:nvPr>
        </p:nvSpPr>
        <p:spPr>
          <a:xfrm>
            <a:off x="4805200" y="610500"/>
            <a:ext cx="4045200" cy="3922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Click on the link to the left to watch the video on numbers 30 to 100.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Write the Spanish for all the tens (30, 40, 50, … , 100)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Write down how to form 2-digit numbers such as 39, 54 and 72.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Test yourself using the following link: </a:t>
            </a:r>
            <a:r>
              <a:rPr b="1" lang="en" sz="1550" u="sng">
                <a:solidFill>
                  <a:schemeClr val="hlink"/>
                </a:solidFill>
                <a:highlight>
                  <a:srgbClr val="F9F9F9"/>
                </a:highlight>
                <a:latin typeface="Nunito"/>
                <a:ea typeface="Nunito"/>
                <a:cs typeface="Nunito"/>
                <a:sym typeface="Nunito"/>
                <a:hlinkClick r:id="rId4"/>
              </a:rPr>
              <a:t>https://quizlet.com/145534876/spanish-numbers-30-100-flash-cards/</a:t>
            </a:r>
            <a:r>
              <a:rPr b="1" lang="en" sz="1550">
                <a:highlight>
                  <a:srgbClr val="F9F9F9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session 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By the end of the lesson, students should be able to: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Identify the elements of an address in Spanish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Ask for someone’s address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Give their full address using numbers 0 to 100.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 interrogative pronouns learnt so far appropriately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Vamos a repasar (Los Números 30 a 100)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Use Quizizz</a:t>
            </a:r>
            <a:r>
              <a:rPr b="1" lang="en"/>
              <a:t> link below to do a quick review of the numbers learnt from homework assignment.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ctrTitle"/>
          </p:nvPr>
        </p:nvSpPr>
        <p:spPr>
          <a:xfrm>
            <a:off x="311700" y="134275"/>
            <a:ext cx="85206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222">
                <a:solidFill>
                  <a:srgbClr val="FF00FF"/>
                </a:solidFill>
              </a:rPr>
              <a:t>¿Cuál es tu dirección?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27" name="Google Shape;227;p36"/>
          <p:cNvSpPr txBox="1"/>
          <p:nvPr>
            <p:ph idx="1" type="subTitle"/>
          </p:nvPr>
        </p:nvSpPr>
        <p:spPr>
          <a:xfrm rot="-5400000">
            <a:off x="-641725" y="1760675"/>
            <a:ext cx="21054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3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15">
                <a:latin typeface="Amatic SC"/>
                <a:ea typeface="Amatic SC"/>
                <a:cs typeface="Amatic SC"/>
                <a:sym typeface="Amatic SC"/>
              </a:rPr>
              <a:t>7 Span (week 7)</a:t>
            </a:r>
            <a:endParaRPr sz="2715"/>
          </a:p>
        </p:txBody>
      </p:sp>
      <p:sp>
        <p:nvSpPr>
          <p:cNvPr id="228" name="Google Shape;228;p36"/>
          <p:cNvSpPr txBox="1"/>
          <p:nvPr/>
        </p:nvSpPr>
        <p:spPr>
          <a:xfrm>
            <a:off x="5559800" y="4606325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6517975" y="192525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4142400" y="373400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7077925" y="373400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2396475" y="449700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2396475" y="138980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4970100" y="2123050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2826075" y="2893125"/>
            <a:ext cx="4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3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27813" r="0" t="0"/>
          <a:stretch/>
        </p:blipFill>
        <p:spPr>
          <a:xfrm>
            <a:off x="932522" y="1195350"/>
            <a:ext cx="4982101" cy="3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1277" l="6083" r="7373" t="14098"/>
          <a:stretch/>
        </p:blipFill>
        <p:spPr>
          <a:xfrm>
            <a:off x="4823425" y="1979325"/>
            <a:ext cx="3818700" cy="2130000"/>
          </a:xfrm>
          <a:prstGeom prst="snip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222">
                <a:solidFill>
                  <a:srgbClr val="000000"/>
                </a:solidFill>
              </a:rPr>
              <a:t>¿Cuál   es   tu    dirección?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43" name="Google Shape;243;p37"/>
          <p:cNvCxnSpPr/>
          <p:nvPr/>
        </p:nvCxnSpPr>
        <p:spPr>
          <a:xfrm flipH="1">
            <a:off x="940025" y="2242725"/>
            <a:ext cx="577500" cy="141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7"/>
          <p:cNvCxnSpPr/>
          <p:nvPr/>
        </p:nvCxnSpPr>
        <p:spPr>
          <a:xfrm flipH="1">
            <a:off x="2395075" y="2229375"/>
            <a:ext cx="577500" cy="141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7"/>
          <p:cNvCxnSpPr/>
          <p:nvPr/>
        </p:nvCxnSpPr>
        <p:spPr>
          <a:xfrm>
            <a:off x="4387350" y="2242725"/>
            <a:ext cx="111600" cy="138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7"/>
          <p:cNvCxnSpPr/>
          <p:nvPr/>
        </p:nvCxnSpPr>
        <p:spPr>
          <a:xfrm>
            <a:off x="6970525" y="2355075"/>
            <a:ext cx="912600" cy="149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7"/>
          <p:cNvSpPr/>
          <p:nvPr/>
        </p:nvSpPr>
        <p:spPr>
          <a:xfrm>
            <a:off x="120875" y="3599100"/>
            <a:ext cx="1396800" cy="8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??</a:t>
            </a:r>
            <a:endParaRPr/>
          </a:p>
        </p:txBody>
      </p:sp>
      <p:sp>
        <p:nvSpPr>
          <p:cNvPr id="248" name="Google Shape;248;p37"/>
          <p:cNvSpPr/>
          <p:nvPr/>
        </p:nvSpPr>
        <p:spPr>
          <a:xfrm>
            <a:off x="2202450" y="3599100"/>
            <a:ext cx="1011900" cy="8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??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3744750" y="3652725"/>
            <a:ext cx="1396800" cy="8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??</a:t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6454500" y="3652725"/>
            <a:ext cx="2377800" cy="8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address 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60"/>
              <a:t>How would you answer this question?</a:t>
            </a:r>
            <a:endParaRPr sz="4760"/>
          </a:p>
        </p:txBody>
      </p:sp>
      <p:sp>
        <p:nvSpPr>
          <p:cNvPr id="256" name="Google Shape;256;p38"/>
          <p:cNvSpPr txBox="1"/>
          <p:nvPr>
            <p:ph idx="1" type="subTitle"/>
          </p:nvPr>
        </p:nvSpPr>
        <p:spPr>
          <a:xfrm>
            <a:off x="819200" y="3061925"/>
            <a:ext cx="34914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Char char="❏"/>
            </a:pPr>
            <a:r>
              <a:rPr b="1" lang="en" sz="1900">
                <a:solidFill>
                  <a:srgbClr val="FF00FF"/>
                </a:solidFill>
              </a:rPr>
              <a:t>Mi dirección es…</a:t>
            </a:r>
            <a:endParaRPr b="1" sz="1900">
              <a:solidFill>
                <a:srgbClr val="FF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Char char="❏"/>
            </a:pPr>
            <a:r>
              <a:rPr b="1" lang="en" sz="1900">
                <a:solidFill>
                  <a:srgbClr val="FF00FF"/>
                </a:solidFill>
              </a:rPr>
              <a:t>Vivo en… </a:t>
            </a:r>
            <a:endParaRPr b="1" sz="1900">
              <a:solidFill>
                <a:srgbClr val="FF00FF"/>
              </a:solidFill>
            </a:endParaRPr>
          </a:p>
        </p:txBody>
      </p:sp>
      <p:sp>
        <p:nvSpPr>
          <p:cNvPr id="257" name="Google Shape;257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sort of details would you give in an address?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Watch the following video: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https://youtu.be/0ZBiiiMhIGU?t=178</a:t>
            </a:r>
            <a:r>
              <a:rPr b="1" lang="en"/>
              <a:t> 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/>
              <a:t>(start at 2:58; end at 6:12)</a:t>
            </a:r>
            <a:endParaRPr b="1"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265525" y="8614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Actividad 5: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significa?</a:t>
            </a:r>
            <a:endParaRPr/>
          </a:p>
        </p:txBody>
      </p:sp>
      <p:sp>
        <p:nvSpPr>
          <p:cNvPr id="263" name="Google Shape;263;p39"/>
          <p:cNvSpPr txBox="1"/>
          <p:nvPr>
            <p:ph idx="1" type="subTitle"/>
          </p:nvPr>
        </p:nvSpPr>
        <p:spPr>
          <a:xfrm>
            <a:off x="53725" y="2630350"/>
            <a:ext cx="42570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Can you recall the meanings of the following terms?</a:t>
            </a:r>
            <a:r>
              <a:rPr b="1" lang="en" sz="2200">
                <a:solidFill>
                  <a:srgbClr val="FF0000"/>
                </a:solidFill>
              </a:rPr>
              <a:t>→</a:t>
            </a:r>
            <a:r>
              <a:rPr b="1" lang="en">
                <a:solidFill>
                  <a:srgbClr val="0000FF"/>
                </a:solidFill>
              </a:rPr>
              <a:t> </a:t>
            </a:r>
            <a:r>
              <a:rPr b="1" lang="en" sz="2200">
                <a:solidFill>
                  <a:srgbClr val="FF0000"/>
                </a:solidFill>
              </a:rPr>
              <a:t>→ →</a:t>
            </a:r>
            <a:r>
              <a:rPr b="1" lang="en">
                <a:solidFill>
                  <a:srgbClr val="0000FF"/>
                </a:solidFill>
              </a:rPr>
              <a:t> 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64" name="Google Shape;264;p39"/>
          <p:cNvSpPr txBox="1"/>
          <p:nvPr>
            <p:ph idx="2" type="body"/>
          </p:nvPr>
        </p:nvSpPr>
        <p:spPr>
          <a:xfrm>
            <a:off x="4939500" y="1356375"/>
            <a:ext cx="3837000" cy="30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El número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La calle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La avenida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El barrio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El distrito/La colonia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La ciudad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El código postal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265500" y="235325"/>
            <a:ext cx="3682800" cy="12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059"/>
              <a:t>Actividad 6: </a:t>
            </a:r>
            <a:endParaRPr sz="40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059"/>
              <a:t>¡Vamos a ordenar!</a:t>
            </a:r>
            <a:endParaRPr sz="4059"/>
          </a:p>
        </p:txBody>
      </p:sp>
      <p:sp>
        <p:nvSpPr>
          <p:cNvPr id="270" name="Google Shape;270;p40"/>
          <p:cNvSpPr txBox="1"/>
          <p:nvPr>
            <p:ph idx="1" type="subTitle"/>
          </p:nvPr>
        </p:nvSpPr>
        <p:spPr>
          <a:xfrm>
            <a:off x="265500" y="2406750"/>
            <a:ext cx="4045200" cy="22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</a:rPr>
              <a:t>In what order does each component come? </a:t>
            </a:r>
            <a:r>
              <a:rPr b="1" lang="en" sz="2200">
                <a:solidFill>
                  <a:srgbClr val="FF0000"/>
                </a:solidFill>
              </a:rPr>
              <a:t>→ → →</a:t>
            </a:r>
            <a:endParaRPr b="1" sz="2200">
              <a:solidFill>
                <a:srgbClr val="FF0000"/>
              </a:solidFill>
            </a:endParaRPr>
          </a:p>
        </p:txBody>
      </p:sp>
      <p:graphicFrame>
        <p:nvGraphicFramePr>
          <p:cNvPr id="271" name="Google Shape;271;p40"/>
          <p:cNvGraphicFramePr/>
          <p:nvPr/>
        </p:nvGraphicFramePr>
        <p:xfrm>
          <a:off x="4820225" y="138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{74F3F5BB-C46D-497E-9F54-CA48592DAC8A}</a:tableStyleId>
              </a:tblPr>
              <a:tblGrid>
                <a:gridCol w="494675"/>
                <a:gridCol w="3366775"/>
              </a:tblGrid>
              <a:tr h="5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Número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800">
                          <a:solidFill>
                            <a:schemeClr val="accent1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990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Código postal:</a:t>
                      </a:r>
                      <a:r>
                        <a:rPr lang="en" sz="1800">
                          <a:solidFill>
                            <a:schemeClr val="accent1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800">
                          <a:solidFill>
                            <a:schemeClr val="accent1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DM2341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00FF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La avenida</a:t>
                      </a:r>
                      <a:r>
                        <a:rPr lang="en" sz="1800">
                          <a:solidFill>
                            <a:schemeClr val="accent1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Simón Bolívar</a:t>
                      </a:r>
                      <a:endParaRPr sz="1800">
                        <a:solidFill>
                          <a:schemeClr val="accent1"/>
                        </a:solidFill>
                        <a:highlight>
                          <a:schemeClr val="lt1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rgbClr val="9900FF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Ciudad:</a:t>
                      </a:r>
                      <a:r>
                        <a:rPr lang="en" sz="1800">
                          <a:solidFill>
                            <a:schemeClr val="accent1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800">
                          <a:solidFill>
                            <a:schemeClr val="accent1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Santo Domingo</a:t>
                      </a:r>
                      <a:endParaRPr sz="1800">
                        <a:solidFill>
                          <a:schemeClr val="accent1"/>
                        </a:solidFill>
                        <a:highlight>
                          <a:schemeClr val="lt1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Barrio:</a:t>
                      </a:r>
                      <a:r>
                        <a:rPr lang="en" sz="1800">
                          <a:solidFill>
                            <a:schemeClr val="accent1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Pantoja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2" name="Google Shape;272;p40"/>
          <p:cNvSpPr txBox="1"/>
          <p:nvPr/>
        </p:nvSpPr>
        <p:spPr>
          <a:xfrm>
            <a:off x="4955475" y="402875"/>
            <a:ext cx="354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Code Pro"/>
                <a:ea typeface="Source Code Pro"/>
                <a:cs typeface="Source Code Pro"/>
                <a:sym typeface="Source Code Pro"/>
              </a:rPr>
              <a:t>Vivo en...</a:t>
            </a:r>
            <a:endParaRPr sz="2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161100" y="567600"/>
            <a:ext cx="4149600" cy="23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¡Vamos a hablar!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72"/>
              <a:t>Place students in groups of 4 to ask each other the following questions:</a:t>
            </a:r>
            <a:endParaRPr sz="2872"/>
          </a:p>
        </p:txBody>
      </p:sp>
      <p:sp>
        <p:nvSpPr>
          <p:cNvPr id="278" name="Google Shape;278;p41"/>
          <p:cNvSpPr txBox="1"/>
          <p:nvPr>
            <p:ph idx="1" type="subTitle"/>
          </p:nvPr>
        </p:nvSpPr>
        <p:spPr>
          <a:xfrm>
            <a:off x="265500" y="3019801"/>
            <a:ext cx="4149600" cy="17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-359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❏"/>
            </a:pPr>
            <a:r>
              <a:rPr b="1" lang="en" sz="6323">
                <a:solidFill>
                  <a:schemeClr val="accent1"/>
                </a:solidFill>
              </a:rPr>
              <a:t>¿Dónde vives?</a:t>
            </a:r>
            <a:endParaRPr b="1" sz="6323">
              <a:solidFill>
                <a:schemeClr val="accent1"/>
              </a:solidFill>
            </a:endParaRPr>
          </a:p>
          <a:p>
            <a:pPr indent="-359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❏"/>
            </a:pPr>
            <a:r>
              <a:rPr b="1" lang="en" sz="6323">
                <a:solidFill>
                  <a:schemeClr val="accent1"/>
                </a:solidFill>
              </a:rPr>
              <a:t>¿Cuál es tu dirección?</a:t>
            </a:r>
            <a:endParaRPr b="1" sz="6323">
              <a:solidFill>
                <a:schemeClr val="accent1"/>
              </a:solidFill>
            </a:endParaRPr>
          </a:p>
          <a:p>
            <a:pPr indent="-359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❏"/>
            </a:pPr>
            <a:r>
              <a:rPr b="1" lang="en" sz="6323">
                <a:solidFill>
                  <a:schemeClr val="accent1"/>
                </a:solidFill>
              </a:rPr>
              <a:t>¿Y tú?</a:t>
            </a:r>
            <a:endParaRPr b="1" sz="6323">
              <a:solidFill>
                <a:schemeClr val="accent1"/>
              </a:solidFill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14008" l="0" r="0" t="13030"/>
          <a:stretch/>
        </p:blipFill>
        <p:spPr>
          <a:xfrm>
            <a:off x="4572000" y="2618750"/>
            <a:ext cx="4614050" cy="25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650" y="0"/>
            <a:ext cx="2618750" cy="26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>
            <p:ph type="title"/>
          </p:nvPr>
        </p:nvSpPr>
        <p:spPr>
          <a:xfrm>
            <a:off x="265500" y="235325"/>
            <a:ext cx="3682800" cy="5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059"/>
              <a:t>Actividad 7: </a:t>
            </a:r>
            <a:endParaRPr sz="405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SESSION 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265500" y="4233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59">
                <a:solidFill>
                  <a:srgbClr val="000000"/>
                </a:solidFill>
              </a:rPr>
              <a:t>Actividad 8: </a:t>
            </a:r>
            <a:endParaRPr sz="4059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60">
                <a:solidFill>
                  <a:srgbClr val="000000"/>
                </a:solidFill>
              </a:rPr>
              <a:t>¡Vamos a leer!</a:t>
            </a:r>
            <a:endParaRPr sz="6100"/>
          </a:p>
        </p:txBody>
      </p:sp>
      <p:sp>
        <p:nvSpPr>
          <p:cNvPr id="287" name="Google Shape;287;p42"/>
          <p:cNvSpPr txBox="1"/>
          <p:nvPr>
            <p:ph idx="1" type="subTitle"/>
          </p:nvPr>
        </p:nvSpPr>
        <p:spPr>
          <a:xfrm>
            <a:off x="265500" y="2430750"/>
            <a:ext cx="4045200" cy="22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Read the dialogue on pages 43 and 44 in your </a:t>
            </a:r>
            <a:r>
              <a:rPr b="1" i="1" lang="en">
                <a:solidFill>
                  <a:srgbClr val="000000"/>
                </a:solidFill>
              </a:rPr>
              <a:t>¡Viva!</a:t>
            </a:r>
            <a:r>
              <a:rPr b="1" lang="en">
                <a:solidFill>
                  <a:srgbClr val="000000"/>
                </a:solidFill>
              </a:rPr>
              <a:t> Textbook, then answer the questions under </a:t>
            </a:r>
            <a:r>
              <a:rPr b="1" i="1" lang="en">
                <a:solidFill>
                  <a:srgbClr val="000000"/>
                </a:solidFill>
              </a:rPr>
              <a:t>Comprensión.</a:t>
            </a:r>
            <a:endParaRPr b="1" i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Take note of any new vocabulary you may come across.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3">
            <a:alphaModFix/>
          </a:blip>
          <a:srcRect b="0" l="23295" r="0" t="0"/>
          <a:stretch/>
        </p:blipFill>
        <p:spPr>
          <a:xfrm>
            <a:off x="4572000" y="879625"/>
            <a:ext cx="4571997" cy="335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00" y="-1430325"/>
            <a:ext cx="8063324" cy="6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3">
            <a:alphaModFix/>
          </a:blip>
          <a:srcRect b="0" l="23295" r="0" t="0"/>
          <a:stretch/>
        </p:blipFill>
        <p:spPr>
          <a:xfrm>
            <a:off x="4572000" y="879625"/>
            <a:ext cx="4571997" cy="33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50" y="0"/>
            <a:ext cx="54244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147725" y="2081600"/>
            <a:ext cx="4424400" cy="27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Interrogative pronouns</a:t>
            </a:r>
            <a:r>
              <a:rPr lang="en" sz="2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are words generally used to 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start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a 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question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. So far, we have learnt at least six.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Which ones do you remember?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346075" y="295475"/>
            <a:ext cx="3693000" cy="17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b="1" lang="en" sz="5004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rPr>
              <a:t>Interrogative pronouns</a:t>
            </a:r>
            <a:endParaRPr sz="36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5076375" y="647700"/>
            <a:ext cx="3585900" cy="384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Dónde - where</a:t>
            </a:r>
            <a:endParaRPr b="1" sz="2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Qué - what</a:t>
            </a:r>
            <a:endParaRPr b="1" sz="2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Cómo - How</a:t>
            </a:r>
            <a:endParaRPr b="1" sz="2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Cuánto/a(s) - how many/much</a:t>
            </a:r>
            <a:endParaRPr b="1" sz="2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Cuál - What/Which</a:t>
            </a:r>
            <a:endParaRPr b="1" sz="2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Por Qué - Why</a:t>
            </a:r>
            <a:endParaRPr b="1" sz="2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490250" y="1938800"/>
            <a:ext cx="8359200" cy="43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9433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_____________niños hay?</a:t>
            </a:r>
            <a:endParaRPr b="0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 vives?</a:t>
            </a:r>
            <a:endParaRPr b="0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 es tu madre?</a:t>
            </a:r>
            <a:endParaRPr b="0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 tu direccion?</a:t>
            </a:r>
            <a:endParaRPr b="0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 hembras hay en tu familia</a:t>
            </a:r>
            <a:endParaRPr b="0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6"/>
          <p:cNvSpPr txBox="1"/>
          <p:nvPr/>
        </p:nvSpPr>
        <p:spPr>
          <a:xfrm>
            <a:off x="0" y="0"/>
            <a:ext cx="845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highlight>
                  <a:srgbClr val="FFD966"/>
                </a:highlight>
                <a:latin typeface="Amatic SC"/>
                <a:ea typeface="Amatic SC"/>
                <a:cs typeface="Amatic SC"/>
                <a:sym typeface="Amatic SC"/>
              </a:rPr>
              <a:t>Vamos a practicar</a:t>
            </a:r>
            <a:r>
              <a:rPr b="1" lang="en" sz="6000">
                <a:highlight>
                  <a:srgbClr val="FFD966"/>
                </a:highlight>
                <a:latin typeface="Amatic SC"/>
                <a:ea typeface="Amatic SC"/>
                <a:cs typeface="Amatic SC"/>
                <a:sym typeface="Amatic SC"/>
              </a:rPr>
              <a:t> - Tarea de clase.</a:t>
            </a:r>
            <a:endParaRPr/>
          </a:p>
        </p:txBody>
      </p:sp>
      <p:sp>
        <p:nvSpPr>
          <p:cNvPr id="313" name="Google Shape;313;p46"/>
          <p:cNvSpPr txBox="1"/>
          <p:nvPr/>
        </p:nvSpPr>
        <p:spPr>
          <a:xfrm>
            <a:off x="419275" y="1346475"/>
            <a:ext cx="87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Use the interrogatives you have learnt to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complete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the following sentences.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490250" y="459200"/>
            <a:ext cx="6197700" cy="4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D966"/>
                </a:highlight>
              </a:rPr>
              <a:t>Graded classwork:</a:t>
            </a:r>
            <a:endParaRPr>
              <a:solidFill>
                <a:srgbClr val="000000"/>
              </a:solidFill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the Grammar quiz - study these words for your </a:t>
            </a:r>
            <a:r>
              <a:rPr lang="en"/>
              <a:t>upcoming</a:t>
            </a:r>
            <a:r>
              <a:rPr lang="en"/>
              <a:t> grammar quiz!</a:t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6755050" y="684900"/>
            <a:ext cx="2202600" cy="4063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swald"/>
                <a:ea typeface="Oswald"/>
                <a:cs typeface="Oswald"/>
                <a:sym typeface="Oswald"/>
              </a:rPr>
              <a:t>REMINDER:</a:t>
            </a:r>
            <a:endParaRPr b="1" sz="2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matic SC"/>
                <a:ea typeface="Amatic SC"/>
                <a:cs typeface="Amatic SC"/>
                <a:sym typeface="Amatic SC"/>
              </a:rPr>
              <a:t>Dónde - where</a:t>
            </a:r>
            <a:endParaRPr b="1" sz="28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matic SC"/>
                <a:ea typeface="Amatic SC"/>
                <a:cs typeface="Amatic SC"/>
                <a:sym typeface="Amatic SC"/>
              </a:rPr>
              <a:t>Qué - what</a:t>
            </a:r>
            <a:endParaRPr b="1" sz="28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matic SC"/>
                <a:ea typeface="Amatic SC"/>
                <a:cs typeface="Amatic SC"/>
                <a:sym typeface="Amatic SC"/>
              </a:rPr>
              <a:t>Cómo - How</a:t>
            </a:r>
            <a:endParaRPr b="1" sz="28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matic SC"/>
                <a:ea typeface="Amatic SC"/>
                <a:cs typeface="Amatic SC"/>
                <a:sym typeface="Amatic SC"/>
              </a:rPr>
              <a:t>Cuánto/a(s) </a:t>
            </a:r>
            <a:endParaRPr b="1" sz="28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matic SC"/>
                <a:ea typeface="Amatic SC"/>
                <a:cs typeface="Amatic SC"/>
                <a:sym typeface="Amatic SC"/>
              </a:rPr>
              <a:t>- how many/much</a:t>
            </a:r>
            <a:endParaRPr b="1" sz="28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matic SC"/>
                <a:ea typeface="Amatic SC"/>
                <a:cs typeface="Amatic SC"/>
                <a:sym typeface="Amatic SC"/>
              </a:rPr>
              <a:t>Cuál - What/Which</a:t>
            </a:r>
            <a:endParaRPr b="1" sz="28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matic SC"/>
                <a:ea typeface="Amatic SC"/>
                <a:cs typeface="Amatic SC"/>
                <a:sym typeface="Amatic SC"/>
              </a:rPr>
              <a:t>Por Qué - Why</a:t>
            </a:r>
            <a:endParaRPr b="1" sz="28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idx="1" type="subTitle"/>
          </p:nvPr>
        </p:nvSpPr>
        <p:spPr>
          <a:xfrm>
            <a:off x="258200" y="724198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 random stranger comes up to you and starts asking you personal questions. Complete his questions using the correct interrogative pronoun.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25" name="Google Shape;325;p48"/>
          <p:cNvSpPr txBox="1"/>
          <p:nvPr>
            <p:ph idx="2" type="body"/>
          </p:nvPr>
        </p:nvSpPr>
        <p:spPr>
          <a:xfrm>
            <a:off x="4641550" y="145550"/>
            <a:ext cx="5566500" cy="45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latin typeface="Indie Flower"/>
                <a:ea typeface="Indie Flower"/>
                <a:cs typeface="Indie Flower"/>
                <a:sym typeface="Indie Flower"/>
              </a:rPr>
              <a:t>1.¿ ____ te llamas?</a:t>
            </a:r>
            <a:endParaRPr b="1" sz="205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2.</a:t>
            </a: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¿ ____ años tienes?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3.¿ ____ vives?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4 ¿ ____ es tu dirección?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5. ¿ ____ hay en tu casa?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6. ¿ ____ habitaciones hay en tu casa?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7. ¿Te gusta tu casa? ¿ ____ te gusta?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8. ¿ ____ esta tu casa?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9. ¿ ____ es tu casa?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10 ¿ ____ es tu casa? Es La casa roja 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3">
            <a:alphaModFix/>
          </a:blip>
          <a:srcRect b="13438" l="5772" r="8072" t="11571"/>
          <a:stretch/>
        </p:blipFill>
        <p:spPr>
          <a:xfrm>
            <a:off x="0" y="2724350"/>
            <a:ext cx="2695050" cy="17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8"/>
          <p:cNvSpPr/>
          <p:nvPr/>
        </p:nvSpPr>
        <p:spPr>
          <a:xfrm>
            <a:off x="1761000" y="1996425"/>
            <a:ext cx="2811000" cy="2015100"/>
          </a:xfrm>
          <a:prstGeom prst="cloudCallout">
            <a:avLst>
              <a:gd fmla="val -53884" name="adj1"/>
              <a:gd fmla="val 55649" name="adj2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  <a:latin typeface="Indie Flower"/>
                <a:ea typeface="Indie Flower"/>
                <a:cs typeface="Indie Flower"/>
                <a:sym typeface="Indie Flower"/>
              </a:rPr>
              <a:t>?</a:t>
            </a:r>
            <a:endParaRPr b="1" sz="3000">
              <a:solidFill>
                <a:srgbClr val="FF99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8"/>
          <p:cNvSpPr txBox="1"/>
          <p:nvPr/>
        </p:nvSpPr>
        <p:spPr>
          <a:xfrm>
            <a:off x="314725" y="77700"/>
            <a:ext cx="367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9900"/>
                </a:solidFill>
                <a:latin typeface="Amatic SC"/>
                <a:ea typeface="Amatic SC"/>
                <a:cs typeface="Amatic SC"/>
                <a:sym typeface="Amatic SC"/>
              </a:rPr>
              <a:t>STRANGER DANGER!</a:t>
            </a:r>
            <a:endParaRPr b="1" sz="3800">
              <a:solidFill>
                <a:srgbClr val="FF99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632125" y="802500"/>
            <a:ext cx="7777500" cy="16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Graded Oral Exercise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9"/>
          <p:cNvSpPr txBox="1"/>
          <p:nvPr/>
        </p:nvSpPr>
        <p:spPr>
          <a:xfrm>
            <a:off x="1112825" y="2673250"/>
            <a:ext cx="68547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ource Code Pro"/>
              <a:buChar char="❏"/>
            </a:pPr>
            <a:r>
              <a:rPr b="1" lang="en" sz="3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¿Dónde vives?</a:t>
            </a:r>
            <a:endParaRPr b="1" sz="3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ource Code Pro"/>
              <a:buChar char="❏"/>
            </a:pPr>
            <a:r>
              <a:rPr b="1" lang="en" sz="3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¿Cuál es tu dirección?</a:t>
            </a:r>
            <a:endParaRPr b="1" sz="3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ource Code Pro"/>
              <a:buChar char="❏"/>
            </a:pPr>
            <a:r>
              <a:rPr b="1" lang="en" sz="3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¿Te gusta tu casa?¿Por qué?</a:t>
            </a:r>
            <a:endParaRPr b="1" sz="3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632125" y="802500"/>
            <a:ext cx="7777500" cy="16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Rubric for Oral Graded Oral Exercise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1112825" y="2673250"/>
            <a:ext cx="68547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ource Code Pro"/>
              <a:buChar char="❏"/>
            </a:pPr>
            <a:r>
              <a:rPr b="1" lang="en" sz="3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Grammar - 5 mks</a:t>
            </a:r>
            <a:endParaRPr b="1" sz="3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ource Code Pro"/>
              <a:buChar char="❏"/>
            </a:pPr>
            <a:r>
              <a:rPr b="1" lang="en" sz="3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Fluency - 5 mks</a:t>
            </a:r>
            <a:endParaRPr b="1" sz="3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ource Code Pro"/>
              <a:buChar char="❏"/>
            </a:pPr>
            <a:r>
              <a:rPr b="1" lang="en" sz="3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Pronunciation - 5 mks</a:t>
            </a:r>
            <a:endParaRPr b="1" sz="3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By the end of the lesson, students should be able to: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Ask where someone lives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Talk about where they live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Properly conjugate the verb ‘vivir’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COunt from 30 to 100 in Spanish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77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5774650" y="604325"/>
            <a:ext cx="3303600" cy="4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b="1"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does </a:t>
            </a:r>
            <a:r>
              <a:rPr b="1" i="1" lang="en" sz="24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dónde </a:t>
            </a:r>
            <a:r>
              <a:rPr b="1"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mean?</a:t>
            </a:r>
            <a:endParaRPr b="1"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b="1"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Can you guess what verb </a:t>
            </a:r>
            <a:r>
              <a:rPr b="1" i="1" lang="en" sz="24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vives</a:t>
            </a:r>
            <a:r>
              <a:rPr b="1" lang="en" sz="24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comes from?</a:t>
            </a:r>
            <a:endParaRPr b="1"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b="1"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does that verb mean?</a:t>
            </a:r>
            <a:endParaRPr b="1"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b="1"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is the question asking?</a:t>
            </a:r>
            <a:endParaRPr b="1"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b="1"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details would you provide in your response to this question?</a:t>
            </a:r>
            <a:endParaRPr b="1" sz="24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0" name="Google Shape;90;p17"/>
          <p:cNvSpPr/>
          <p:nvPr/>
        </p:nvSpPr>
        <p:spPr>
          <a:xfrm rot="1032155">
            <a:off x="80588" y="580835"/>
            <a:ext cx="5774645" cy="3981833"/>
          </a:xfrm>
          <a:prstGeom prst="irregularSeal2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63" y="1093847"/>
            <a:ext cx="5527125" cy="276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11800" y="2075200"/>
            <a:ext cx="4045200" cy="12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0000"/>
                </a:solidFill>
              </a:rPr>
              <a:t>Actividad 1:</a:t>
            </a:r>
            <a:endParaRPr sz="5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0000"/>
                </a:solidFill>
              </a:rPr>
              <a:t>Do you remember?</a:t>
            </a:r>
            <a:endParaRPr sz="5200">
              <a:solidFill>
                <a:srgbClr val="FF0000"/>
              </a:solidFill>
            </a:endParaRPr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572000" y="724200"/>
            <a:ext cx="4571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¡EMPAREJAMOS! / LET’S MATCH!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In the city               </a:t>
            </a:r>
            <a:r>
              <a:rPr b="1" lang="en" sz="1500">
                <a:solidFill>
                  <a:srgbClr val="FF9900"/>
                </a:solidFill>
              </a:rPr>
              <a:t>en una casa</a:t>
            </a:r>
            <a:endParaRPr b="1" sz="1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In a house                </a:t>
            </a:r>
            <a:r>
              <a:rPr b="1" lang="en" sz="1500">
                <a:solidFill>
                  <a:srgbClr val="FF9900"/>
                </a:solidFill>
              </a:rPr>
              <a:t>en el campo</a:t>
            </a:r>
            <a:endParaRPr b="1" sz="1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In a village  </a:t>
            </a:r>
            <a:r>
              <a:rPr b="1" lang="en" sz="1500">
                <a:solidFill>
                  <a:srgbClr val="FF9900"/>
                </a:solidFill>
              </a:rPr>
              <a:t> en un piso/apartamento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On the coast              </a:t>
            </a:r>
            <a:r>
              <a:rPr b="1" lang="en" sz="1500">
                <a:solidFill>
                  <a:srgbClr val="FF9900"/>
                </a:solidFill>
              </a:rPr>
              <a:t>en la costa</a:t>
            </a:r>
            <a:endParaRPr b="1" sz="1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In an apartment       </a:t>
            </a:r>
            <a:r>
              <a:rPr b="1" lang="en" sz="1500">
                <a:solidFill>
                  <a:srgbClr val="FF9900"/>
                </a:solidFill>
              </a:rPr>
              <a:t>en las montañas</a:t>
            </a:r>
            <a:endParaRPr b="1" sz="1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In the mountains         </a:t>
            </a:r>
            <a:r>
              <a:rPr b="1" lang="en" sz="1500">
                <a:solidFill>
                  <a:srgbClr val="FF9900"/>
                </a:solidFill>
              </a:rPr>
              <a:t>en la ciudad</a:t>
            </a:r>
            <a:endParaRPr b="1" sz="1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In the countryside     </a:t>
            </a:r>
            <a:r>
              <a:rPr b="1" lang="en" sz="1500">
                <a:solidFill>
                  <a:srgbClr val="FF9900"/>
                </a:solidFill>
              </a:rPr>
              <a:t>  en un pueblo</a:t>
            </a:r>
            <a:endParaRPr b="1" sz="1500">
              <a:solidFill>
                <a:srgbClr val="FF9900"/>
              </a:solidFill>
            </a:endParaRPr>
          </a:p>
        </p:txBody>
      </p:sp>
      <p:cxnSp>
        <p:nvCxnSpPr>
          <p:cNvPr id="98" name="Google Shape;98;p18"/>
          <p:cNvCxnSpPr/>
          <p:nvPr/>
        </p:nvCxnSpPr>
        <p:spPr>
          <a:xfrm>
            <a:off x="5935850" y="1611550"/>
            <a:ext cx="899700" cy="200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8"/>
          <p:cNvCxnSpPr/>
          <p:nvPr/>
        </p:nvCxnSpPr>
        <p:spPr>
          <a:xfrm rot="10800000">
            <a:off x="6822275" y="3612425"/>
            <a:ext cx="671400" cy="80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the link to watch the video</a:t>
            </a:r>
            <a:endParaRPr/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265500" y="3021650"/>
            <a:ext cx="40452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https://youtu.be/wUav5g68Wgc</a:t>
            </a:r>
            <a:r>
              <a:rPr b="1" lang="en"/>
              <a:t> </a:t>
            </a:r>
            <a:endParaRPr b="1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100" y="152400"/>
            <a:ext cx="4528500" cy="45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vocabulario </a:t>
            </a:r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vocabulary</a:t>
            </a:r>
            <a:endParaRPr/>
          </a:p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4731300" y="72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Cerca de = </a:t>
            </a:r>
            <a:r>
              <a:rPr b="1" lang="en"/>
              <a:t>near to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E599"/>
                </a:highlight>
              </a:rPr>
              <a:t>Ej: </a:t>
            </a:r>
            <a:r>
              <a:rPr lang="en">
                <a:highlight>
                  <a:srgbClr val="FFE599"/>
                </a:highlight>
              </a:rPr>
              <a:t>Vivo </a:t>
            </a:r>
            <a:r>
              <a:rPr b="1" lang="en">
                <a:highlight>
                  <a:srgbClr val="FFE599"/>
                </a:highlight>
              </a:rPr>
              <a:t>cerca de </a:t>
            </a:r>
            <a:r>
              <a:rPr lang="en">
                <a:highlight>
                  <a:srgbClr val="FFE599"/>
                </a:highlight>
              </a:rPr>
              <a:t>Kingston</a:t>
            </a:r>
            <a:r>
              <a:rPr b="1" lang="en">
                <a:highlight>
                  <a:srgbClr val="FFE599"/>
                </a:highlight>
              </a:rPr>
              <a:t>.</a:t>
            </a:r>
            <a:endParaRPr b="1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Lejos de = </a:t>
            </a:r>
            <a:r>
              <a:rPr b="1" lang="en"/>
              <a:t>far from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highlight>
                  <a:srgbClr val="FFE599"/>
                </a:highlight>
              </a:rPr>
              <a:t>Ej:</a:t>
            </a:r>
            <a:r>
              <a:rPr lang="en">
                <a:highlight>
                  <a:srgbClr val="FFE599"/>
                </a:highlight>
              </a:rPr>
              <a:t> ¿Vives </a:t>
            </a:r>
            <a:r>
              <a:rPr b="1" lang="en">
                <a:highlight>
                  <a:srgbClr val="FFE599"/>
                </a:highlight>
              </a:rPr>
              <a:t>lejos de</a:t>
            </a:r>
            <a:r>
              <a:rPr lang="en">
                <a:highlight>
                  <a:srgbClr val="FFE599"/>
                </a:highlight>
              </a:rPr>
              <a:t> la ciudad?</a:t>
            </a: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the correct verb forms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VIVIR - TO LIVE</a:t>
            </a:r>
            <a:endParaRPr b="1">
              <a:solidFill>
                <a:schemeClr val="accent4"/>
              </a:solidFill>
            </a:endParaRPr>
          </a:p>
        </p:txBody>
      </p:sp>
      <p:graphicFrame>
        <p:nvGraphicFramePr>
          <p:cNvPr id="120" name="Google Shape;120;p21"/>
          <p:cNvGraphicFramePr/>
          <p:nvPr/>
        </p:nvGraphicFramePr>
        <p:xfrm>
          <a:off x="5364075" y="49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{74F3F5BB-C46D-497E-9F54-CA48592DAC8A}</a:tableStyleId>
              </a:tblPr>
              <a:tblGrid>
                <a:gridCol w="1564800"/>
                <a:gridCol w="1564800"/>
              </a:tblGrid>
              <a:tr h="59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yo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vivo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9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tú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VIVES</a:t>
                      </a:r>
                      <a:endParaRPr b="1"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9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usted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vive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9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él/ella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</a:tr>
              <a:tr h="59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nosotros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vivimos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9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ustedes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viven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9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ellos/ellas</a:t>
                      </a:r>
                      <a:endParaRPr sz="17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121" name="Google Shape;121;p21"/>
          <p:cNvSpPr txBox="1"/>
          <p:nvPr/>
        </p:nvSpPr>
        <p:spPr>
          <a:xfrm>
            <a:off x="805750" y="334625"/>
            <a:ext cx="3182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Amatic SC"/>
                <a:ea typeface="Amatic SC"/>
                <a:cs typeface="Amatic SC"/>
                <a:sym typeface="Amatic SC"/>
              </a:rPr>
              <a:t>Actividad 2:</a:t>
            </a:r>
            <a:endParaRPr b="1" sz="37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